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l" defTabSz="825500" rtl="0" fontAlgn="auto" latinLnBrk="0" hangingPunct="0">
      <a:lnSpc>
        <a:spcPct val="100000"/>
      </a:lnSpc>
      <a:spcBef>
        <a:spcPts val="590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12" name="본문 첫 번째 줄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본문 첫 번째 줄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hild looking through binoculars at a snowy mountain landscape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mall rocky island covered with grass and surrounded by ocean with blue sky in the background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Red boat moored by a dock in a river with trees along the shoreline and a cloudy blue sky in the background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 photo of two canoeists on a wide river with snowy mountains in the background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제목 텍스트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22" name="본문 첫 번째 줄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텍스트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제목 텍스트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제목 텍스트</a:t>
            </a:r>
          </a:p>
        </p:txBody>
      </p:sp>
      <p:sp>
        <p:nvSpPr>
          <p:cNvPr id="40" name="본문 첫 번째 줄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7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d boat moored by a dock in a river with trees along the shoreline and a cloudy blue sky in the background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7" name="본문 첫 번째 줄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6" name="본문 첫 번째 줄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85" name="본문 첫 번째 줄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본문 첫 번째 줄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캐시 사용의 올바른 방법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캐시 사용의 올바른 방법</a:t>
            </a:r>
          </a:p>
        </p:txBody>
      </p:sp>
      <p:sp>
        <p:nvSpPr>
          <p:cNvPr id="138" name="최원준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최원준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000" y="478465"/>
            <a:ext cx="22860000" cy="127590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000" y="478465"/>
            <a:ext cx="22860000" cy="127590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000" y="478465"/>
            <a:ext cx="22860000" cy="127590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74296" y="1095879"/>
            <a:ext cx="11635408" cy="11524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000" y="443696"/>
            <a:ext cx="22860000" cy="12828608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LEGACY"/>
          <p:cNvSpPr txBox="1"/>
          <p:nvPr/>
        </p:nvSpPr>
        <p:spPr>
          <a:xfrm>
            <a:off x="8137378" y="2983271"/>
            <a:ext cx="9959758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b="1" sz="1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LEGACY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레거시의 문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레거시의 문제</a:t>
            </a:r>
          </a:p>
        </p:txBody>
      </p:sp>
      <p:sp>
        <p:nvSpPr>
          <p:cNvPr id="186" name="상품은 여러가지 정보가 합쳐진 것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상품은 여러가지 정보가 합쳐진 것</a:t>
            </a:r>
          </a:p>
          <a:p>
            <a:pPr/>
            <a:r>
              <a:t>데이터 가공과 추가가 너무나 많아서 해당 흐름을 파악하기가 힘듬</a:t>
            </a:r>
          </a:p>
          <a:p>
            <a:pPr/>
            <a:r>
              <a:t>가격 정보를 write-through 로 수정하려고 할 때 영향범위와 테스트가 힘든 구조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92946" y="149590"/>
            <a:ext cx="5634017" cy="134168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캐시 제거 검토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캐시 제거 검토</a:t>
            </a:r>
          </a:p>
        </p:txBody>
      </p:sp>
      <p:sp>
        <p:nvSpPr>
          <p:cNvPr id="191" name="상품 상세의 노출율이 다른 상품 정보 노출율에 비해 낮음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상품 상세의 노출율이 다른 상품 정보 노출율에 비해 낮음</a:t>
            </a:r>
          </a:p>
          <a:p>
            <a:pPr/>
            <a:r>
              <a:t>인기 상품 조차 캐시 히트율이 낮음</a:t>
            </a:r>
          </a:p>
          <a:p>
            <a:pPr/>
            <a:r>
              <a:t>Legacy 코드를 전체적으로 갈아 엎는 것보다 빠른 적용 및 리스크 낮음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배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배포</a:t>
            </a:r>
          </a:p>
        </p:txBody>
      </p:sp>
      <p:sp>
        <p:nvSpPr>
          <p:cNvPr id="194" name="AB 테스트를 활용하여 에러 발생 시 바로 캐시 적용 버전으로 복구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AB 테스트를 활용하여 에러 발생 시 바로 캐시 적용 버전으로 복구</a:t>
            </a:r>
          </a:p>
          <a:p>
            <a:pPr/>
            <a:r>
              <a:t>데이터 독을 이용한 모니터링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결과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결과</a:t>
            </a:r>
          </a:p>
        </p:txBody>
      </p:sp>
      <p:sp>
        <p:nvSpPr>
          <p:cNvPr id="197" name="불필요한 캐시 제거로 인해 캐시 히트율 6% 증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불필요한 캐시 제거로 인해 캐시 히트율 6% 증가</a:t>
            </a:r>
          </a:p>
          <a:p>
            <a:pPr/>
            <a:r>
              <a:t>매번 들어오는 캐시 제외 요청이 없어짐</a:t>
            </a:r>
          </a:p>
          <a:p>
            <a:pPr/>
            <a:r>
              <a:t>실무자들이 상품가격 동기화 이슈에 신경쓸 필요도 사라짐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발표를 하게 된 이유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발표를 하게 된 이유</a:t>
            </a:r>
          </a:p>
        </p:txBody>
      </p:sp>
      <p:pic>
        <p:nvPicPr>
          <p:cNvPr id="141" name="unknown.png" descr="unknow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22354" y="3650406"/>
            <a:ext cx="17027551" cy="9558648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강경수"/>
          <p:cNvSpPr txBox="1"/>
          <p:nvPr/>
        </p:nvSpPr>
        <p:spPr>
          <a:xfrm>
            <a:off x="12202907" y="3803942"/>
            <a:ext cx="1828039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강경수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Q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캐시를 주제로 다루게 된 이유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캐시를 주제로 다루게 된 이유 </a:t>
            </a:r>
          </a:p>
        </p:txBody>
      </p:sp>
      <p:pic>
        <p:nvPicPr>
          <p:cNvPr id="145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60977" y="3932347"/>
            <a:ext cx="16223431" cy="86959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상품이란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상품이란</a:t>
            </a:r>
          </a:p>
        </p:txBody>
      </p:sp>
      <p:pic>
        <p:nvPicPr>
          <p:cNvPr id="14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9804" y="3020747"/>
            <a:ext cx="12866717" cy="1008750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유저"/>
          <p:cNvSpPr txBox="1"/>
          <p:nvPr/>
        </p:nvSpPr>
        <p:spPr>
          <a:xfrm>
            <a:off x="10648474" y="7499350"/>
            <a:ext cx="1608329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800"/>
            </a:lvl1pPr>
          </a:lstStyle>
          <a:p>
            <a:pPr/>
            <a:r>
              <a:t>유저</a:t>
            </a:r>
          </a:p>
        </p:txBody>
      </p:sp>
      <p:sp>
        <p:nvSpPr>
          <p:cNvPr id="150" name="상품 사세요!!!!"/>
          <p:cNvSpPr txBox="1"/>
          <p:nvPr/>
        </p:nvSpPr>
        <p:spPr>
          <a:xfrm>
            <a:off x="6415921" y="3599895"/>
            <a:ext cx="4033775" cy="935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>
                    <a:hueOff val="10811956"/>
                    <a:satOff val="-58544"/>
                    <a:lumOff val="-9736"/>
                  </a:schemeClr>
                </a:solidFill>
              </a:defRPr>
            </a:lvl1pPr>
          </a:lstStyle>
          <a:p>
            <a:pPr/>
            <a:r>
              <a:t>상품 사세요!!!!</a:t>
            </a:r>
          </a:p>
        </p:txBody>
      </p:sp>
      <p:sp>
        <p:nvSpPr>
          <p:cNvPr id="151" name="상품 사세요!!!!"/>
          <p:cNvSpPr txBox="1"/>
          <p:nvPr/>
        </p:nvSpPr>
        <p:spPr>
          <a:xfrm>
            <a:off x="11636967" y="4438564"/>
            <a:ext cx="4033775" cy="93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>
                    <a:hueOff val="10811956"/>
                    <a:satOff val="-58544"/>
                    <a:lumOff val="-9736"/>
                  </a:schemeClr>
                </a:solidFill>
              </a:defRPr>
            </a:lvl1pPr>
          </a:lstStyle>
          <a:p>
            <a:pPr/>
            <a:r>
              <a:t>상품 사세요!!!!</a:t>
            </a:r>
          </a:p>
        </p:txBody>
      </p:sp>
      <p:sp>
        <p:nvSpPr>
          <p:cNvPr id="152" name="상품 사세요!!!!"/>
          <p:cNvSpPr txBox="1"/>
          <p:nvPr/>
        </p:nvSpPr>
        <p:spPr>
          <a:xfrm>
            <a:off x="14846227" y="9509784"/>
            <a:ext cx="4033775" cy="93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>
                    <a:hueOff val="10811956"/>
                    <a:satOff val="-58544"/>
                    <a:lumOff val="-9736"/>
                  </a:schemeClr>
                </a:solidFill>
              </a:defRPr>
            </a:lvl1pPr>
          </a:lstStyle>
          <a:p>
            <a:pPr/>
            <a:r>
              <a:t>상품 사세요!!!!</a:t>
            </a:r>
          </a:p>
        </p:txBody>
      </p:sp>
      <p:sp>
        <p:nvSpPr>
          <p:cNvPr id="153" name="상품 목록"/>
          <p:cNvSpPr txBox="1"/>
          <p:nvPr/>
        </p:nvSpPr>
        <p:spPr>
          <a:xfrm>
            <a:off x="6074719" y="5638244"/>
            <a:ext cx="3342437" cy="1203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800"/>
            </a:lvl1pPr>
          </a:lstStyle>
          <a:p>
            <a:pPr/>
            <a:r>
              <a:t>상품 목록</a:t>
            </a:r>
          </a:p>
        </p:txBody>
      </p:sp>
      <p:sp>
        <p:nvSpPr>
          <p:cNvPr id="154" name="상품 상세"/>
          <p:cNvSpPr txBox="1"/>
          <p:nvPr/>
        </p:nvSpPr>
        <p:spPr>
          <a:xfrm>
            <a:off x="10527131" y="5638244"/>
            <a:ext cx="3342438" cy="1203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800"/>
            </a:lvl1pPr>
          </a:lstStyle>
          <a:p>
            <a:pPr/>
            <a:r>
              <a:t>상품 상세</a:t>
            </a:r>
          </a:p>
        </p:txBody>
      </p:sp>
      <p:sp>
        <p:nvSpPr>
          <p:cNvPr id="155" name="하단 상품 목록"/>
          <p:cNvSpPr txBox="1"/>
          <p:nvPr/>
        </p:nvSpPr>
        <p:spPr>
          <a:xfrm>
            <a:off x="14324841" y="6840061"/>
            <a:ext cx="5076547" cy="12034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800"/>
            </a:lvl1pPr>
          </a:lstStyle>
          <a:p>
            <a:pPr/>
            <a:r>
              <a:t>하단 상품 목록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99027" y="65383"/>
            <a:ext cx="8385946" cy="1358523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트래픽"/>
          <p:cNvSpPr txBox="1"/>
          <p:nvPr/>
        </p:nvSpPr>
        <p:spPr>
          <a:xfrm>
            <a:off x="12746023" y="1619250"/>
            <a:ext cx="1828039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트래픽</a:t>
            </a:r>
          </a:p>
        </p:txBody>
      </p:sp>
      <p:sp>
        <p:nvSpPr>
          <p:cNvPr id="159" name="캐시(유리)"/>
          <p:cNvSpPr txBox="1"/>
          <p:nvPr/>
        </p:nvSpPr>
        <p:spPr>
          <a:xfrm>
            <a:off x="10980167" y="5690479"/>
            <a:ext cx="3311326" cy="935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캐시(유리)</a:t>
            </a:r>
          </a:p>
        </p:txBody>
      </p:sp>
      <p:sp>
        <p:nvSpPr>
          <p:cNvPr id="160" name="DB"/>
          <p:cNvSpPr txBox="1"/>
          <p:nvPr/>
        </p:nvSpPr>
        <p:spPr>
          <a:xfrm>
            <a:off x="14498273" y="5456669"/>
            <a:ext cx="1540055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DB</a:t>
            </a:r>
          </a:p>
        </p:txBody>
      </p:sp>
      <p:sp>
        <p:nvSpPr>
          <p:cNvPr id="161" name="DB"/>
          <p:cNvSpPr txBox="1"/>
          <p:nvPr/>
        </p:nvSpPr>
        <p:spPr>
          <a:xfrm>
            <a:off x="14498273" y="9722581"/>
            <a:ext cx="1540055" cy="88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DB</a:t>
            </a:r>
          </a:p>
        </p:txBody>
      </p:sp>
      <p:sp>
        <p:nvSpPr>
          <p:cNvPr id="162" name="캐시(유리)"/>
          <p:cNvSpPr txBox="1"/>
          <p:nvPr/>
        </p:nvSpPr>
        <p:spPr>
          <a:xfrm>
            <a:off x="10844974" y="9338364"/>
            <a:ext cx="3311325" cy="935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캐시(유리)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캐시의 문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캐시의 문제</a:t>
            </a:r>
          </a:p>
        </p:txBody>
      </p:sp>
      <p:sp>
        <p:nvSpPr>
          <p:cNvPr id="165" name="정합성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7000"/>
            </a:pPr>
            <a:r>
              <a:t>정합성</a:t>
            </a:r>
          </a:p>
          <a:p>
            <a:pPr>
              <a:defRPr sz="7000"/>
            </a:pPr>
            <a:r>
              <a:t>메모리 비용</a:t>
            </a:r>
          </a:p>
          <a:p>
            <a:pPr>
              <a:defRPr sz="7000"/>
            </a:pPr>
            <a:r>
              <a:t>복잡도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상품의 문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상품의 문제</a:t>
            </a:r>
          </a:p>
        </p:txBody>
      </p:sp>
      <p:sp>
        <p:nvSpPr>
          <p:cNvPr id="168" name="특정 상품들의 가격 정보가 맞지 않음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특정 상품들의 가격 정보가 맞지 않음</a:t>
            </a:r>
          </a:p>
          <a:p>
            <a:pPr/>
            <a:r>
              <a:t>매번 캐시 제외 상품들을 등록 중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4916" y="635000"/>
            <a:ext cx="22860001" cy="127590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000" y="478465"/>
            <a:ext cx="22860000" cy="127590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5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